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4"/>
  </p:notesMasterIdLst>
  <p:sldIdLst>
    <p:sldId id="256" r:id="rId2"/>
    <p:sldId id="265" r:id="rId3"/>
    <p:sldId id="274" r:id="rId4"/>
    <p:sldId id="258" r:id="rId5"/>
    <p:sldId id="275" r:id="rId6"/>
    <p:sldId id="276" r:id="rId7"/>
    <p:sldId id="277" r:id="rId8"/>
    <p:sldId id="278" r:id="rId9"/>
    <p:sldId id="264" r:id="rId10"/>
    <p:sldId id="279" r:id="rId11"/>
    <p:sldId id="280" r:id="rId12"/>
    <p:sldId id="281" r:id="rId13"/>
    <p:sldId id="282" r:id="rId14"/>
    <p:sldId id="283" r:id="rId15"/>
    <p:sldId id="285" r:id="rId16"/>
    <p:sldId id="284" r:id="rId17"/>
    <p:sldId id="286" r:id="rId18"/>
    <p:sldId id="287" r:id="rId19"/>
    <p:sldId id="288" r:id="rId20"/>
    <p:sldId id="289" r:id="rId21"/>
    <p:sldId id="290" r:id="rId22"/>
    <p:sldId id="260" r:id="rId2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  <p:cmAuthor id="2" name="Bogumiła Pieczychlebek" initials="BP" lastIdx="1" clrIdx="1">
    <p:extLst>
      <p:ext uri="{19B8F6BF-5375-455C-9EA6-DF929625EA0E}">
        <p15:presenceInfo xmlns:p15="http://schemas.microsoft.com/office/powerpoint/2012/main" userId="S::bogumila.pieczychlebek@pracownik.kpswjg.pl::b38d4245-e3eb-44b6-9fe5-d0b1a0046a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80" autoAdjust="0"/>
    <p:restoredTop sz="83178"/>
  </p:normalViewPr>
  <p:slideViewPr>
    <p:cSldViewPr showGuides="1">
      <p:cViewPr>
        <p:scale>
          <a:sx n="54" d="100"/>
          <a:sy n="54" d="100"/>
        </p:scale>
        <p:origin x="248" y="888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-712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6.07.2025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Dzień dobry! Rozpoczynamy ostatni wykład w cyklu Planowanie i prowadzenie działań komunikacyjnych w sytuacjach kryzysu wizerunkowego.</a:t>
            </a:r>
          </a:p>
          <a:p>
            <a:r>
              <a:rPr lang="pl-PL" dirty="0"/>
              <a:t>Dziś skupimy się na temacie, który często bywa zaniedbywany: raporcie z sytuacji kryzysowej i kampanii naprawczej.</a:t>
            </a:r>
          </a:p>
          <a:p>
            <a:r>
              <a:rPr lang="pl-PL" dirty="0"/>
              <a:t>To właśnie one decydują o tym, czy organizacja wyciągnie wnioski z kryzysu i odbuduje zaufanie, czy powieli te same błędy przy kolejnym problemie.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62676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Podstawowa zasada: cele kampanii muszą być SMART.</a:t>
            </a:r>
          </a:p>
          <a:p>
            <a:r>
              <a:rPr lang="pl-PL" dirty="0" err="1"/>
              <a:t>Specific</a:t>
            </a:r>
            <a:r>
              <a:rPr lang="pl-PL" dirty="0"/>
              <a:t> — konkretne, </a:t>
            </a:r>
            <a:r>
              <a:rPr lang="pl-PL" dirty="0" err="1"/>
              <a:t>Measurable</a:t>
            </a:r>
            <a:r>
              <a:rPr lang="pl-PL" dirty="0"/>
              <a:t> — mierzalne, </a:t>
            </a:r>
            <a:r>
              <a:rPr lang="pl-PL" dirty="0" err="1"/>
              <a:t>Achievable</a:t>
            </a:r>
            <a:r>
              <a:rPr lang="pl-PL" dirty="0"/>
              <a:t> — osiągalne, </a:t>
            </a:r>
            <a:r>
              <a:rPr lang="pl-PL" dirty="0" err="1"/>
              <a:t>Relevant</a:t>
            </a:r>
            <a:r>
              <a:rPr lang="pl-PL" dirty="0"/>
              <a:t> — istotne, Time-</a:t>
            </a:r>
            <a:r>
              <a:rPr lang="pl-PL" dirty="0" err="1"/>
              <a:t>bound</a:t>
            </a:r>
            <a:r>
              <a:rPr lang="pl-PL" dirty="0"/>
              <a:t> — określone w czasie.</a:t>
            </a:r>
          </a:p>
          <a:p>
            <a:r>
              <a:rPr lang="pl-PL" dirty="0"/>
              <a:t>Cel SMART brzmi np.: „Zwiększyć liczbę pozytywnych publikacji w mediach o 30% w ciągu 6 miesięcy”.</a:t>
            </a:r>
          </a:p>
          <a:p>
            <a:r>
              <a:rPr lang="pl-PL" dirty="0"/>
              <a:t>Tylko takie cele da się rozliczyć — ogólne hasło 'poprawić reputację' nic nie daje.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2692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Każda kampania naprawcza powinna być szyta na miarę odbiorców.</a:t>
            </a:r>
          </a:p>
          <a:p>
            <a:r>
              <a:rPr lang="pl-PL" dirty="0"/>
              <a:t>Inaczej będziemy komunikować się z klientami, inaczej z partnerami biznesowymi czy pracownikami, a jeszcze inaczej z mediami branżowymi.</a:t>
            </a:r>
          </a:p>
          <a:p>
            <a:r>
              <a:rPr lang="pl-PL" dirty="0"/>
              <a:t>Warto stworzyć listę grup docelowych i określić, jaki przekaz i jakie kanały do nich najlepiej dotrą.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4676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Najczęstsze przykłady działań to:</a:t>
            </a:r>
          </a:p>
          <a:p>
            <a:endParaRPr lang="pl-PL" dirty="0"/>
          </a:p>
          <a:p>
            <a:r>
              <a:rPr lang="pl-PL" dirty="0"/>
              <a:t>konferencja prasowa podsumowująca raport i zmiany,</a:t>
            </a:r>
          </a:p>
          <a:p>
            <a:r>
              <a:rPr lang="pl-PL" dirty="0"/>
              <a:t>wywiady z kluczowymi osobami w organizacji,</a:t>
            </a:r>
          </a:p>
          <a:p>
            <a:r>
              <a:rPr lang="pl-PL" dirty="0"/>
              <a:t>publikacja raportu CSR,</a:t>
            </a:r>
          </a:p>
          <a:p>
            <a:r>
              <a:rPr lang="pl-PL" dirty="0"/>
              <a:t>kampanie w </a:t>
            </a:r>
            <a:r>
              <a:rPr lang="pl-PL" dirty="0" err="1"/>
              <a:t>social</a:t>
            </a:r>
            <a:r>
              <a:rPr lang="pl-PL" dirty="0"/>
              <a:t> mediach,</a:t>
            </a:r>
          </a:p>
          <a:p>
            <a:r>
              <a:rPr lang="pl-PL" dirty="0"/>
              <a:t>komunikacja w punktach sprzedaży lub biurach obsługi klienta.</a:t>
            </a:r>
          </a:p>
          <a:p>
            <a:r>
              <a:rPr lang="pl-PL" dirty="0"/>
              <a:t>Wszystko musi być spójne z raportem i celami SMART.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55396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Każda kampania naprawcza wymaga harmonogramu: co robimy, kiedy i kto za to odpowiada.</a:t>
            </a:r>
          </a:p>
          <a:p>
            <a:r>
              <a:rPr lang="pl-PL" dirty="0"/>
              <a:t>Zazwyczaj wyróżniamy trzy etapy: start — kulminację — i ewaluację.</a:t>
            </a:r>
          </a:p>
          <a:p>
            <a:r>
              <a:rPr lang="pl-PL" dirty="0"/>
              <a:t>Trzeba też realnie zaplanować koszty — w tym czas pracowników, produkcję materiałów, zewnętrzne usługi PR czy badania </a:t>
            </a:r>
            <a:r>
              <a:rPr lang="pl-PL" dirty="0" err="1"/>
              <a:t>reputacyjne</a:t>
            </a:r>
            <a:r>
              <a:rPr lang="pl-PL" dirty="0"/>
              <a:t> po zakończeniu działań.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5624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Nawet najlepsza kampania naprawcza nie ma sensu, jeśli nie wiemy, czy działa.</a:t>
            </a:r>
          </a:p>
          <a:p>
            <a:r>
              <a:rPr lang="pl-PL" dirty="0"/>
              <a:t>Dlatego mierzymy, czy realizujemy założone cele SMART — np. czy wzrosła liczba pozytywnych publikacji, czy spadła liczba negatywnych komentarzy, czy zmieniły się wyniki badań zaufania.</a:t>
            </a:r>
          </a:p>
          <a:p>
            <a:r>
              <a:rPr lang="pl-PL" dirty="0"/>
              <a:t>Porównujemy stan sprzed i po kryzysie, analizujemy publikacje, media społecznościowe, opinie partnerów i klientów.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03902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Przykładowo, skuteczność kampanii naprawczej możemy mierzyć kilkoma wskaźnikami.</a:t>
            </a:r>
          </a:p>
          <a:p>
            <a:r>
              <a:rPr lang="pl-PL" dirty="0"/>
              <a:t>Pierwszy z nich to zasięg i ton publikacji prasowych — sprawdzamy, ile tekstów na nasz temat się ukazało i czy są pozytywne, neutralne, czy negatywne.</a:t>
            </a:r>
          </a:p>
          <a:p>
            <a:r>
              <a:rPr lang="pl-PL" dirty="0"/>
              <a:t>Kolejny wskaźnik to liczba zapytań prasowych — jeśli media częściej pytają o dalsze działania, to sygnał, że temat jest w obiegu, ale kontrolowany.</a:t>
            </a:r>
          </a:p>
          <a:p>
            <a:r>
              <a:rPr lang="pl-PL" dirty="0"/>
              <a:t>Warto też regularnie badać zaufanie, np. w formie ankiet — to daje twardy dowód, czy reputacja się odbudowuje.</a:t>
            </a:r>
          </a:p>
          <a:p>
            <a:r>
              <a:rPr lang="pl-PL" dirty="0"/>
              <a:t>I ostatni przykład: liczba udostępnień wpisów naprawczych w </a:t>
            </a:r>
            <a:r>
              <a:rPr lang="pl-PL" dirty="0" err="1"/>
              <a:t>social</a:t>
            </a:r>
            <a:r>
              <a:rPr lang="pl-PL" dirty="0"/>
              <a:t> mediach — to pokazuje, czy odbiorcy chcą się utożsamiać z naszym przekazem.</a:t>
            </a:r>
          </a:p>
          <a:p>
            <a:r>
              <a:rPr lang="pl-PL"/>
              <a:t>Takie wskaźniki nie są sztuką dla sztuki — to konkretne dane, które da się porównać i pokazać zarządowi, czy działania naprawdę działają.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26721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zobaczmy przykład z praktyki: Firma X, która po błędzie komunikacyjnym wdrożyła kampanię CSR i zorganizowała cykl wywiadów z zarządem.</a:t>
            </a:r>
          </a:p>
          <a:p>
            <a:r>
              <a:rPr lang="pl-PL" dirty="0"/>
              <a:t>Monitoring pokazał stopniową odbudowę reputacji — ale także to, co wymagało poprawy: np. brak jasnego harmonogramu na początku działań.</a:t>
            </a:r>
          </a:p>
          <a:p>
            <a:r>
              <a:rPr lang="pl-PL" dirty="0"/>
              <a:t>Takie przykłady są najlepszą lekcją — bo pokazują, jak teoria działa w praktyce.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80977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Raport i kampania naprawcza to nie opcja — to obowiązek każdej organizacji, która chce przetrwać w dłuższej perspektywie.</a:t>
            </a:r>
          </a:p>
          <a:p>
            <a:r>
              <a:rPr lang="pl-PL" dirty="0"/>
              <a:t>Brak analizy oznacza powtarzanie tych samych błędów.</a:t>
            </a:r>
          </a:p>
          <a:p>
            <a:r>
              <a:rPr lang="pl-PL" dirty="0"/>
              <a:t>A monitoring i dobrze dobrane wskaźniki pozwalają mierzyć, czy zaufanie faktycznie zostało odbudowane.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68797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Mam dla Was pytania do refleksji:</a:t>
            </a:r>
          </a:p>
          <a:p>
            <a:r>
              <a:rPr lang="pl-PL" dirty="0"/>
              <a:t>Jakie działania naprawcze organizacje najczęściej zaniedbują?</a:t>
            </a:r>
          </a:p>
          <a:p>
            <a:r>
              <a:rPr lang="pl-PL" dirty="0"/>
              <a:t>Jak można przekonać zarząd, żeby zainwestował czas i budżet w kampanię po kryzysie?</a:t>
            </a:r>
          </a:p>
          <a:p>
            <a:r>
              <a:rPr lang="pl-PL" dirty="0"/>
              <a:t>Czekam na Wasze propozycje — bo właśnie dzięki takiej dyskusji najlepiej widać, jak to może wyglądać w realnej pracy</a:t>
            </a:r>
          </a:p>
          <a:p>
            <a:endParaRPr lang="pl-PL" dirty="0"/>
          </a:p>
          <a:p>
            <a:r>
              <a:rPr lang="pl-PL" dirty="0"/>
              <a:t>1) Jakie działania naprawcze organizacje najczęściej zaniedbują?</a:t>
            </a:r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Najczęściej organizacje koncentrują się na samej fazie gaszenia kryzysu, a zaniedbują etap naprawczy, bo wydaje im się, że kryzys „już minął”.</a:t>
            </a:r>
          </a:p>
          <a:p>
            <a:r>
              <a:rPr lang="pl-PL" dirty="0"/>
              <a:t>Klasyczne błędy to:</a:t>
            </a:r>
          </a:p>
          <a:p>
            <a:endParaRPr lang="pl-PL" dirty="0"/>
          </a:p>
          <a:p>
            <a:r>
              <a:rPr lang="pl-PL" dirty="0"/>
              <a:t>Brak rzetelnego raportu — brak dokumentacji powoduje, że nikt nie wyciąga wniosków i te same błędy powtarzają się przy kolejnym kryzysie.</a:t>
            </a:r>
          </a:p>
          <a:p>
            <a:r>
              <a:rPr lang="pl-PL" dirty="0"/>
              <a:t>Brak badań </a:t>
            </a:r>
            <a:r>
              <a:rPr lang="pl-PL" dirty="0" err="1"/>
              <a:t>reputacyjnych</a:t>
            </a:r>
            <a:r>
              <a:rPr lang="pl-PL" dirty="0"/>
              <a:t> — firmy nie mierzą, jak kryzys wpłynął na zaufanie klientów czy partnerów.</a:t>
            </a:r>
          </a:p>
          <a:p>
            <a:r>
              <a:rPr lang="pl-PL" dirty="0"/>
              <a:t>Zbyt ogólne rekomendacje — bez przypisania odpowiedzialności i harmonogramu wdrożenia poprawek.</a:t>
            </a:r>
          </a:p>
          <a:p>
            <a:r>
              <a:rPr lang="pl-PL" dirty="0"/>
              <a:t>Brak kampanii naprawczej — organizacja milknie, nie odbudowuje relacji z interesariuszami, a negatywny wizerunek utrwala się w świadomości opinii publicznej.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2) Jak przekonać zarząd do inwestowania w kampanię po kryzysie?</a:t>
            </a:r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Zarząd często patrzy na koszty i może uznać, że „temat jest zamknięty”, skoro kryzys został zażegnany.</a:t>
            </a:r>
          </a:p>
          <a:p>
            <a:r>
              <a:rPr lang="pl-PL" dirty="0"/>
              <a:t>Warto argumentować, że:</a:t>
            </a:r>
          </a:p>
          <a:p>
            <a:endParaRPr lang="pl-PL" dirty="0"/>
          </a:p>
          <a:p>
            <a:r>
              <a:rPr lang="pl-PL" dirty="0"/>
              <a:t>Brak działań naprawczych może doprowadzić do powrotu kryzysu, jeśli reputacja nie zostanie odbudowana.</a:t>
            </a:r>
          </a:p>
          <a:p>
            <a:r>
              <a:rPr lang="pl-PL" dirty="0"/>
              <a:t>Kampania naprawcza chroni długoterminowe przychody — klienci i partnerzy szybciej odzyskują zaufanie.</a:t>
            </a:r>
          </a:p>
          <a:p>
            <a:r>
              <a:rPr lang="pl-PL" dirty="0"/>
              <a:t>W dobrze przygotowanym raporcie można pokazać realne wskaźniki strat i potencjalnych zysków — to konkretny argument biznesowy.</a:t>
            </a:r>
          </a:p>
          <a:p>
            <a:r>
              <a:rPr lang="pl-PL" dirty="0"/>
              <a:t>Dobrą praktyką jest przedstawienie przykładów branżowych, gdzie firmy, które zainwestowały w komunikację naprawczą, lepiej przetrwały skutki kryzysu niż te, które nie zrobiły nic.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8112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Dziś przejdziemy przez kilka kluczowych punktów:</a:t>
            </a:r>
          </a:p>
          <a:p>
            <a:r>
              <a:rPr lang="pl-PL" dirty="0"/>
              <a:t>Po pierwsze — rola raportu kryzysowego: po co w ogóle go tworzyć i kto powinien za niego odpowiadać.</a:t>
            </a:r>
          </a:p>
          <a:p>
            <a:r>
              <a:rPr lang="pl-PL" dirty="0"/>
              <a:t>Po drugie — omówimy, z czego taki raport powinien się składać: fakty, błędy, rekomendacje.</a:t>
            </a:r>
          </a:p>
          <a:p>
            <a:r>
              <a:rPr lang="pl-PL" dirty="0"/>
              <a:t>Potem przyjrzymy się kampanii naprawczej: jak ją zaplanować, jak wyznaczać cele SMART, kogo do niej kierować i jak dobierać narzędzia.</a:t>
            </a:r>
          </a:p>
          <a:p>
            <a:r>
              <a:rPr lang="pl-PL" dirty="0"/>
              <a:t>Na końcu — porozmawiamy o wskaźnikach skuteczności i przykładzie z praktyki.</a:t>
            </a:r>
          </a:p>
          <a:p>
            <a:r>
              <a:rPr lang="pl-PL" dirty="0"/>
              <a:t>Na koniec zostawię Wam pytania do refleksji i dyskusji.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1218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Po tym wykładzie będziecie wiedzieć, jak ważny jest raport z sytuacji kryzysowej i jak go dobrze skonstruować.</a:t>
            </a:r>
          </a:p>
          <a:p>
            <a:r>
              <a:rPr lang="pl-PL" dirty="0"/>
              <a:t>Będziecie umieć określić cele SMART kampanii naprawczej, dobrać grupy docelowe i działania komunikacyjne.</a:t>
            </a:r>
          </a:p>
          <a:p>
            <a:r>
              <a:rPr lang="pl-PL" dirty="0"/>
              <a:t>Zrozumiecie, jak mierzyć skuteczność i co oznacza prawdziwy monitoring wizerunku po kryzysie.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22978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Raport kryzysowy to coś więcej niż formalność.</a:t>
            </a:r>
          </a:p>
          <a:p>
            <a:r>
              <a:rPr lang="pl-PL" dirty="0"/>
              <a:t>Po pierwsze — dokumentuje fakty: co się wydarzyło, w jakim czasie, jakie działania podjęto.</a:t>
            </a:r>
          </a:p>
          <a:p>
            <a:r>
              <a:rPr lang="pl-PL" dirty="0"/>
              <a:t>Po drugie — pozwala zrozumieć prawdziwe przyczyny kryzysu — często nie są oczywiste na gorąco.</a:t>
            </a:r>
          </a:p>
          <a:p>
            <a:r>
              <a:rPr lang="pl-PL" dirty="0"/>
              <a:t>Po trzecie — staje się podstawą do aktualizacji procedur i podręcznika kryzysowego.</a:t>
            </a:r>
          </a:p>
          <a:p>
            <a:r>
              <a:rPr lang="pl-PL" dirty="0"/>
              <a:t>I wreszcie — gdy jest jawny lub częściowo jawny wobec kluczowych interesariuszy, buduje zaufanie i pokazuje, że organizacja nie zamiata problemu pod dywan.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7951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Każdy raport powinien być napisany zrozumiałym językiem i zawierać kilka stałych punktów:</a:t>
            </a:r>
          </a:p>
          <a:p>
            <a:endParaRPr lang="pl-PL" dirty="0"/>
          </a:p>
          <a:p>
            <a:r>
              <a:rPr lang="pl-PL" dirty="0"/>
              <a:t>Opis sytuacji: fakty, daty, skala kryzysu.</a:t>
            </a:r>
          </a:p>
          <a:p>
            <a:r>
              <a:rPr lang="pl-PL" dirty="0"/>
              <a:t>Chronologię działań sztabu kryzysowego: co, kiedy, kto.</a:t>
            </a:r>
          </a:p>
          <a:p>
            <a:r>
              <a:rPr lang="pl-PL" dirty="0"/>
              <a:t>Przegląd komunikacji: co działało dobrze, a co wymaga poprawy.</a:t>
            </a:r>
          </a:p>
          <a:p>
            <a:r>
              <a:rPr lang="pl-PL" dirty="0"/>
              <a:t>Identyfikację błędów, luk proceduralnych i zagrożeń na przyszłość.</a:t>
            </a:r>
          </a:p>
          <a:p>
            <a:r>
              <a:rPr lang="pl-PL" dirty="0"/>
              <a:t>Na końcu: konkretne rekomendacje — co zmienić, kto za to odpowiada i do kiedy.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9129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 analizie kluczowe jest, żeby nie kończyła się ogólnikami w stylu 'musimy się poprawić'.</a:t>
            </a:r>
          </a:p>
          <a:p>
            <a:r>
              <a:rPr lang="pl-PL" dirty="0"/>
              <a:t>Pomaga tutaj metoda 5W1H — czyli odpowiedź na sześć pytań: kto, co, kiedy, gdzie, dlaczego i jak.</a:t>
            </a:r>
          </a:p>
          <a:p>
            <a:r>
              <a:rPr lang="pl-PL" dirty="0"/>
              <a:t>Dzięki temu raport nie jest zbiorem haseł, tylko realną mapą wdrożenia poprawek.</a:t>
            </a:r>
          </a:p>
          <a:p>
            <a:r>
              <a:rPr lang="pl-PL" dirty="0"/>
              <a:t>Pamiętajcie też, że sam raport to nie wszystko — ktoś musi odpowiadać za wdrożenie rekomendacji, a procedury powinny być aktualizowane regularnie, nie raz na kilka lat.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80914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Często pomijanym elementem raportu są badania </a:t>
            </a:r>
            <a:r>
              <a:rPr lang="pl-PL" dirty="0" err="1"/>
              <a:t>reputacyjne</a:t>
            </a:r>
            <a:r>
              <a:rPr lang="pl-PL" dirty="0"/>
              <a:t>.</a:t>
            </a:r>
          </a:p>
          <a:p>
            <a:r>
              <a:rPr lang="pl-PL" dirty="0"/>
              <a:t>To właśnie one pokazują, jak kryzys wpłynął na zaufanie, rozpoznawalność marki czy lojalność klientów.</a:t>
            </a:r>
          </a:p>
          <a:p>
            <a:r>
              <a:rPr lang="pl-PL" dirty="0"/>
              <a:t>Dobre badania </a:t>
            </a:r>
            <a:r>
              <a:rPr lang="pl-PL" dirty="0" err="1"/>
              <a:t>reputacyjne</a:t>
            </a:r>
            <a:r>
              <a:rPr lang="pl-PL" dirty="0"/>
              <a:t> pozwalają sprawdzić, czy działania naprawcze mają sens i gdzie organizacja straciła najwięcej.</a:t>
            </a:r>
          </a:p>
          <a:p>
            <a:r>
              <a:rPr lang="pl-PL" dirty="0"/>
              <a:t>Wyniki takich badań warto włączyć do raportu jako uzasadnienie dla planowanej kampanii naprawczej.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0570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4191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Kampania naprawcza to zestaw działań komunikacyjnych, które mają odbudować reputację po kryzysie.</a:t>
            </a:r>
          </a:p>
          <a:p>
            <a:r>
              <a:rPr lang="pl-PL" dirty="0"/>
              <a:t>Mogą to być np. działania CSR, intensyfikacja PR, zmiana narracji w mediach, a także inicjatywy skierowane do grup, które ucierpiały najbardziej.</a:t>
            </a:r>
          </a:p>
          <a:p>
            <a:r>
              <a:rPr lang="pl-PL" dirty="0"/>
              <a:t>Najważniejsze: kampania naprawcza musi wynikać z raportu, a nie być działaniem oderwanym od realnych wniosków.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830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2726208F-D6F7-1381-5132-3B60A6BFE7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5848" y="2663713"/>
            <a:ext cx="7920115" cy="2232248"/>
          </a:xfrm>
        </p:spPr>
        <p:txBody>
          <a:bodyPr>
            <a:normAutofit/>
          </a:bodyPr>
          <a:lstStyle/>
          <a:p>
            <a:r>
              <a:rPr lang="pl-PL" sz="2200" dirty="0"/>
              <a:t>Planowanie i prowadzenie działań komunikacyjnych w sytuacjach kryzysu wizerunkowego</a:t>
            </a:r>
            <a:br>
              <a:rPr lang="pl-PL" sz="2200" dirty="0"/>
            </a:br>
            <a:r>
              <a:rPr lang="pl-PL" sz="2200" dirty="0"/>
              <a:t>W5 RAPORT I KAMPANIA NAPRAWCZA PO KRYZYSIE</a:t>
            </a:r>
            <a:br>
              <a:rPr lang="pl-PL" sz="2200" dirty="0"/>
            </a:br>
            <a:r>
              <a:rPr lang="pl-PL" sz="1200" dirty="0"/>
              <a:t>Opracował: dr hab. Katarzyna Szalonka, prof. KANS</a:t>
            </a:r>
          </a:p>
        </p:txBody>
      </p:sp>
      <p:sp>
        <p:nvSpPr>
          <p:cNvPr id="5" name="Podtytuł 4">
            <a:extLst>
              <a:ext uri="{FF2B5EF4-FFF2-40B4-BE49-F238E27FC236}">
                <a16:creationId xmlns:a16="http://schemas.microsoft.com/office/drawing/2014/main" id="{0F4B11A1-2445-C731-5567-0EBA6FAF89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8410" y="5075981"/>
            <a:ext cx="7920115" cy="108183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endParaRPr lang="pl-PL" sz="1400" dirty="0"/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pl-PL" sz="1100" dirty="0"/>
              <a:t>Projekt pod nazwą Kompetencje jutra - modyfikacja wybranych kierunków studiów w Karkonoskiej Akademii Nauk Stosowanych w Jeleniej Górze realizowany w ramach programu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pl-PL" sz="1100" dirty="0"/>
              <a:t>Fundusze Europejskie dla Rozwoju Społecznego 2021-2027</a:t>
            </a:r>
          </a:p>
          <a:p>
            <a:pPr>
              <a:lnSpc>
                <a:spcPts val="1150"/>
              </a:lnSpc>
              <a:spcBef>
                <a:spcPts val="0"/>
              </a:spcBef>
            </a:pPr>
            <a:endParaRPr lang="pl-PL" sz="1400" dirty="0"/>
          </a:p>
        </p:txBody>
      </p:sp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1A395D3-35E7-4FC6-9F13-A51704F8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85F5-A64F-428D-9CAC-5D502640F501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61682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4A4DB5F-C20B-CAFF-A09E-BAD53699C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Co to jest kampania naprawcza?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FD7C031-90E7-4DE7-5E83-ADBA13A04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Działania komunikacyjne po kryzysie, które odbudowują wizerunek.</a:t>
            </a:r>
          </a:p>
          <a:p>
            <a:r>
              <a:rPr lang="pl-PL" dirty="0"/>
              <a:t>Przykład: akcja CSR, działania PR, zmiana narracji.</a:t>
            </a:r>
          </a:p>
          <a:p>
            <a:r>
              <a:rPr lang="pl-PL" dirty="0"/>
              <a:t>Musi wynikać z raportu i realnych wniosków.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DCEB3CF-5BCE-9DFF-0FA8-48163BB1C5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69037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2D2C90-64B0-9B76-329A-84E8E8824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Wyznaczanie celów SMART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00BE602-3ED3-C69A-67CF-F90AB6233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 — </a:t>
            </a:r>
            <a:r>
              <a:rPr lang="pl-PL" dirty="0" err="1"/>
              <a:t>Specific</a:t>
            </a:r>
            <a:r>
              <a:rPr lang="pl-PL" dirty="0"/>
              <a:t> (konkretne)</a:t>
            </a:r>
          </a:p>
          <a:p>
            <a:r>
              <a:rPr lang="pl-PL" dirty="0"/>
              <a:t>M — </a:t>
            </a:r>
            <a:r>
              <a:rPr lang="pl-PL" dirty="0" err="1"/>
              <a:t>Measurable</a:t>
            </a:r>
            <a:r>
              <a:rPr lang="pl-PL" dirty="0"/>
              <a:t> (mierzalne)</a:t>
            </a:r>
          </a:p>
          <a:p>
            <a:r>
              <a:rPr lang="pl-PL" dirty="0"/>
              <a:t>A — </a:t>
            </a:r>
            <a:r>
              <a:rPr lang="pl-PL" dirty="0" err="1"/>
              <a:t>Achievable</a:t>
            </a:r>
            <a:r>
              <a:rPr lang="pl-PL" dirty="0"/>
              <a:t> (osiągalne)</a:t>
            </a:r>
          </a:p>
          <a:p>
            <a:r>
              <a:rPr lang="pl-PL" dirty="0"/>
              <a:t>R — </a:t>
            </a:r>
            <a:r>
              <a:rPr lang="pl-PL" dirty="0" err="1"/>
              <a:t>Relevant</a:t>
            </a:r>
            <a:r>
              <a:rPr lang="pl-PL" dirty="0"/>
              <a:t> (istotne)</a:t>
            </a:r>
          </a:p>
          <a:p>
            <a:r>
              <a:rPr lang="pl-PL" dirty="0"/>
              <a:t>T — Time-</a:t>
            </a:r>
            <a:r>
              <a:rPr lang="pl-PL" dirty="0" err="1"/>
              <a:t>bound</a:t>
            </a:r>
            <a:r>
              <a:rPr lang="pl-PL" dirty="0"/>
              <a:t> (określone w czasie)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Przykład celu SMART: „Zwiększyć pozytywne publikacje o 30% w 6 miesięcy.”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023CD89-8906-AB45-18B0-2766152A0C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43599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3A5ADE6-CF04-1545-2C5C-76C5517EB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Grupy docelowe kampanii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7F5EAE2-9033-2015-B776-6FC8A2A56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Klienci i partnerzy biznesowi.</a:t>
            </a:r>
          </a:p>
          <a:p>
            <a:r>
              <a:rPr lang="pl-PL" dirty="0"/>
              <a:t>Pracownicy i liderzy opinii.</a:t>
            </a:r>
          </a:p>
          <a:p>
            <a:r>
              <a:rPr lang="pl-PL" dirty="0"/>
              <a:t>Media lokalne i ogólnokrajowe.</a:t>
            </a:r>
          </a:p>
          <a:p>
            <a:r>
              <a:rPr lang="pl-PL" dirty="0"/>
              <a:t>Organizacje branżowe.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DDBFF45-6E15-7071-8E5C-919D1F925C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33360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8C32D1F-E767-6A8A-A586-A560F1E7C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Działania i narzędzia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F0CDF48-1F4A-4057-DD12-2D113D256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Konferencja prasowa po kryzysie.</a:t>
            </a:r>
          </a:p>
          <a:p>
            <a:r>
              <a:rPr lang="pl-PL" dirty="0"/>
              <a:t>Wywiady z zarządem.</a:t>
            </a:r>
          </a:p>
          <a:p>
            <a:r>
              <a:rPr lang="pl-PL" dirty="0"/>
              <a:t>Raport CSR.</a:t>
            </a:r>
          </a:p>
          <a:p>
            <a:r>
              <a:rPr lang="pl-PL" dirty="0"/>
              <a:t>Kampania w </a:t>
            </a:r>
            <a:r>
              <a:rPr lang="pl-PL" dirty="0" err="1"/>
              <a:t>social</a:t>
            </a:r>
            <a:r>
              <a:rPr lang="pl-PL" dirty="0"/>
              <a:t> mediach.</a:t>
            </a:r>
          </a:p>
          <a:p>
            <a:r>
              <a:rPr lang="pl-PL" dirty="0"/>
              <a:t>Komunikacja w punktach sprzedaży.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865A88F-5E97-3D86-ECED-4537F1EFED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88015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6BBF10-0952-3714-BEBF-777930E3E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Harmonogram i budżet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8ED2251-BA60-0959-955E-00E2C798F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Etapy kampanii: start, kulminacja, ewaluacja.</a:t>
            </a:r>
          </a:p>
          <a:p>
            <a:r>
              <a:rPr lang="pl-PL" dirty="0"/>
              <a:t>Kto odpowiada za poszczególne działania?</a:t>
            </a:r>
          </a:p>
          <a:p>
            <a:r>
              <a:rPr lang="pl-PL" dirty="0"/>
              <a:t>Źródła finansowania — kosztorys kampanii.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8DFEC74-6F09-46EE-7EF1-945B3F5E09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30640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Trzy zerwane linie — żółte, czerwone i niebieskie wskazujące w górę">
            <a:extLst>
              <a:ext uri="{FF2B5EF4-FFF2-40B4-BE49-F238E27FC236}">
                <a16:creationId xmlns:a16="http://schemas.microsoft.com/office/drawing/2014/main" id="{DEBE7B9B-B9DD-D1D8-7B23-F86BB284276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6689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802C87C0-5EFB-C44F-DEDD-F4E3E434EA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WSKAŹNIKI I MONITORING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D761756-192F-7F91-B9DD-874E73552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76028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E86BB3-76E9-E9FC-313A-008B2FAC5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mierzyć skuteczność?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EC83E73-70C1-8F66-8137-0E03EAA30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Czy cele SMART są realizowane?</a:t>
            </a:r>
          </a:p>
          <a:p>
            <a:r>
              <a:rPr lang="pl-PL" dirty="0"/>
              <a:t>Porównanie wizerunku sprzed i po kryzysie.</a:t>
            </a:r>
          </a:p>
          <a:p>
            <a:r>
              <a:rPr lang="pl-PL" dirty="0"/>
              <a:t>Analiza publikacji, komentarzy, opinii.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FA35773-F8D3-EF3C-A146-EFDB84F0CC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68540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F9CB25-1D2A-C1F7-49F4-77C4C1957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 Przykładowe wskaźniki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B86B4FB-291F-C6AD-1FC5-C395A8BDE0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Zasięg pozytywnych publikacji.</a:t>
            </a:r>
          </a:p>
          <a:p>
            <a:r>
              <a:rPr lang="pl-PL" dirty="0"/>
              <a:t>Liczba zapytań prasowych.</a:t>
            </a:r>
          </a:p>
          <a:p>
            <a:r>
              <a:rPr lang="pl-PL" dirty="0"/>
              <a:t>Wyniki ankiet zaufania.</a:t>
            </a:r>
          </a:p>
          <a:p>
            <a:r>
              <a:rPr lang="pl-PL" dirty="0"/>
              <a:t>Liczba udostępnień wpisów naprawczych w </a:t>
            </a:r>
            <a:r>
              <a:rPr lang="pl-PL" dirty="0" err="1"/>
              <a:t>social</a:t>
            </a:r>
            <a:r>
              <a:rPr lang="pl-PL" dirty="0"/>
              <a:t> mediach.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8A5DC5A-EEC2-D82D-3CF9-862F36CE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68816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19FA11-BA6F-BEFF-64C1-4ADA1CC7B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 Studium przypadku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EFE1F73-655A-C9E8-50FB-2ABFE72CD3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Przykład: Firma X — błąd w komunikacji → kryzys → kampania CSR → odbudowa reputacji.</a:t>
            </a:r>
          </a:p>
          <a:p>
            <a:r>
              <a:rPr lang="pl-PL" dirty="0"/>
              <a:t>Kluczowe wnioski: co zadziałało, co wymagało poprawy.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3DD7F58-0C1F-E6DA-1EFC-71F9DA5BEF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125411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Zbliżenie listy kontrolnej">
            <a:extLst>
              <a:ext uri="{FF2B5EF4-FFF2-40B4-BE49-F238E27FC236}">
                <a16:creationId xmlns:a16="http://schemas.microsoft.com/office/drawing/2014/main" id="{1DC57705-027E-86DC-7714-8DFF5B54C31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6684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7862567B-F15D-26F6-F215-0F3F6F7637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Podsumowanie i dyskusja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ADDF083-A1E7-91F5-7773-DF1AE3832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27195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3568BE-245E-449B-9BA3-0D02E7BF7E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45906" y="2361902"/>
            <a:ext cx="7920115" cy="1107677"/>
          </a:xfrm>
        </p:spPr>
        <p:txBody>
          <a:bodyPr/>
          <a:lstStyle/>
          <a:p>
            <a:r>
              <a:rPr lang="pl-PL" dirty="0"/>
              <a:t>Agenda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C2F625A-2277-4F6D-95F0-91B1E0486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434" y="2915741"/>
            <a:ext cx="7920037" cy="3480571"/>
          </a:xfrm>
        </p:spPr>
        <p:txBody>
          <a:bodyPr>
            <a:no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Rola raportu kryzysowego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Elementy raportu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Analiza błędów i rekomendacje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Kampania naprawcza — definicja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Cele SMART i grupy docelowe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Narzędzia, harmonogram, budżet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Wskaźniki i monitoring skuteczności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Studium przypadku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Wnioski i dyskusja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229C2C5-54F9-4EC4-92E9-11C5F82C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D1261-A096-4701-818F-FA57047FD5DA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71839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D3C0660-6435-042E-F5B2-82420C9E3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Kluczowe wnioski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E7F37A2-5F81-E1C8-8447-2D410189D6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Raport i kampania naprawcza to obowiązkowy element procesu kryzysowego.</a:t>
            </a:r>
          </a:p>
          <a:p>
            <a:r>
              <a:rPr lang="pl-PL" dirty="0"/>
              <a:t>Brak analizy = powtórzenie tych samych błędów.</a:t>
            </a:r>
          </a:p>
          <a:p>
            <a:r>
              <a:rPr lang="pl-PL" dirty="0"/>
              <a:t>Monitoring i wskaźniki pozwalają ocenić, czy reputacja została odbudowana.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8F87127-6419-8C49-3C97-63BBB4ED88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90478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50F612-0CA6-C8C8-9F7D-8651CCB23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Dyskusja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E13579D-7573-DCD7-872C-782AA38FF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Jakie działania naprawcze organizacje najczęściej zaniedbują?</a:t>
            </a:r>
          </a:p>
          <a:p>
            <a:r>
              <a:rPr lang="pl-PL" dirty="0"/>
              <a:t>Jak przekonać zarząd do inwestowania w kampanię po kryzysie?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C77D2AB-273B-4E5C-C686-115F63EC0F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80679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0CD17717-5751-F730-50BD-CBB39F576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Dziękuję!</a:t>
            </a:r>
          </a:p>
        </p:txBody>
      </p:sp>
      <p:pic>
        <p:nvPicPr>
          <p:cNvPr id="7" name="Symbol zastępczy obrazu 6">
            <a:extLst>
              <a:ext uri="{FF2B5EF4-FFF2-40B4-BE49-F238E27FC236}">
                <a16:creationId xmlns:a16="http://schemas.microsoft.com/office/drawing/2014/main" id="{2AAC3231-CD47-4618-92FE-81A0668FF2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994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Cel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Student rozumie, dlaczego raport kryzysowy jest niezbędny.</a:t>
            </a:r>
          </a:p>
          <a:p>
            <a:r>
              <a:rPr lang="pl-PL" dirty="0"/>
              <a:t>Zna strukturę raportu: fakty, wnioski, rekomendacje.</a:t>
            </a:r>
          </a:p>
          <a:p>
            <a:r>
              <a:rPr lang="pl-PL" dirty="0"/>
              <a:t>Potrafi zaplanować kampanię naprawczą: cele SMART, grupy docelowe, narzędzia.</a:t>
            </a:r>
          </a:p>
          <a:p>
            <a:r>
              <a:rPr lang="pl-PL" dirty="0"/>
              <a:t>Umie wskazać przykładowe wskaźniki skuteczności.</a:t>
            </a:r>
          </a:p>
          <a:p>
            <a:r>
              <a:rPr lang="pl-PL" dirty="0"/>
              <a:t>Potrafi wyciągać wnioski na przyszłość.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0">
            <a:extLst>
              <a:ext uri="{FF2B5EF4-FFF2-40B4-BE49-F238E27FC236}">
                <a16:creationId xmlns:a16="http://schemas.microsoft.com/office/drawing/2014/main" id="{56D39C55-7AA3-7040-B077-14B2D470B7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RAPORT Z SYTUACJI KRYZYSOWEJ</a:t>
            </a:r>
          </a:p>
        </p:txBody>
      </p:sp>
      <p:pic>
        <p:nvPicPr>
          <p:cNvPr id="6" name="Symbol zastępczy obrazu 5" descr="Lupa przedstawiająca spadek wydajności">
            <a:extLst>
              <a:ext uri="{FF2B5EF4-FFF2-40B4-BE49-F238E27FC236}">
                <a16:creationId xmlns:a16="http://schemas.microsoft.com/office/drawing/2014/main" id="{60F3356B-6663-8EB4-3864-A0D8CB41496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" r="3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668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8086B89-E5F9-AB4B-8A2B-1DCF52F8E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 co sporządzać raport?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926119-07A4-A126-9399-6FBA2443AE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Raport dokumentuje przebieg kryzysu.</a:t>
            </a:r>
          </a:p>
          <a:p>
            <a:r>
              <a:rPr lang="pl-PL" dirty="0"/>
              <a:t>Wskazuje przyczyny problemu.</a:t>
            </a:r>
          </a:p>
          <a:p>
            <a:r>
              <a:rPr lang="pl-PL" dirty="0"/>
              <a:t>Jest podstawą do aktualizacji procedur.</a:t>
            </a:r>
          </a:p>
          <a:p>
            <a:r>
              <a:rPr lang="pl-PL" dirty="0"/>
              <a:t>Buduje zaufanie, gdy jest jawny wobec interesariuszy.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A56F2F4-5744-8607-A76B-707C434DCE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3053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77FB602-F37C-0380-305A-E653B825E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Kluczowe elementy raportu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07AFEB1-E4D4-B5F0-DE21-3D9D100696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Opis sytuacji: fakty, skala, daty.</a:t>
            </a:r>
          </a:p>
          <a:p>
            <a:r>
              <a:rPr lang="pl-PL" dirty="0"/>
              <a:t>Chronologia działań sztabu.</a:t>
            </a:r>
          </a:p>
          <a:p>
            <a:r>
              <a:rPr lang="pl-PL" dirty="0"/>
              <a:t>Komunikacja wewnętrzna i zewnętrzna — co działało, co nie.</a:t>
            </a:r>
          </a:p>
          <a:p>
            <a:r>
              <a:rPr lang="pl-PL" dirty="0"/>
              <a:t>Zidentyfikowane błędy i zagrożenia.</a:t>
            </a:r>
          </a:p>
          <a:p>
            <a:r>
              <a:rPr lang="pl-PL" dirty="0"/>
              <a:t>Rekomendacje na przyszłość.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98CB2ED-AB01-7D7A-A4BE-E4F38A642F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34088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CE3EDF-6EB5-8A0C-0FC9-105AE0858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 Analiza błędów i rekomendacje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F047C-947E-E0E6-81CE-30C76DFBDF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Jak wyciągać wnioski?</a:t>
            </a:r>
          </a:p>
          <a:p>
            <a:r>
              <a:rPr lang="pl-PL" dirty="0"/>
              <a:t>Metoda 5W1H: kto, co, kiedy, gdzie, dlaczego, jak.</a:t>
            </a:r>
          </a:p>
          <a:p>
            <a:r>
              <a:rPr lang="pl-PL" dirty="0"/>
              <a:t>Kto odpowiada za wdrożenie rekomendacji?</a:t>
            </a:r>
          </a:p>
          <a:p>
            <a:r>
              <a:rPr lang="pl-PL" dirty="0"/>
              <a:t>Jak często aktualizować procedury?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DDCE0F3-8FC1-F997-BBFC-727D930D3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21900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FBE67BD-CDFB-0B92-C26D-C91ED5205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Badania </a:t>
            </a:r>
            <a:r>
              <a:rPr lang="pl-PL" dirty="0" err="1"/>
              <a:t>reputacyjne</a:t>
            </a:r>
            <a:r>
              <a:rPr lang="pl-PL" dirty="0"/>
              <a:t> po kryzysie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E0C16A5-09DE-B4F8-7415-738009CB5B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Kiedy zlecać badania wizerunku?</a:t>
            </a:r>
          </a:p>
          <a:p>
            <a:r>
              <a:rPr lang="pl-PL" dirty="0"/>
              <a:t>Co mierzyć: zaufanie, znajomość marki, odczucia klientów.</a:t>
            </a:r>
          </a:p>
          <a:p>
            <a:r>
              <a:rPr lang="pl-PL" dirty="0"/>
              <a:t>Jak wykorzystać wyniki w raporcie?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D5941BD-E7BD-23D9-4043-F8D7AF3DE9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11425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B1E85C-EC86-4892-84BB-2AFF0F4503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KAMPANIA NAPRAWCZA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BD747AC-0448-4B37-B836-B1138D3D2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A31C7-8D2F-4625-A3AE-BE37989186E4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Symbol zastępczy obrazu 7" descr="Graph na papierze">
            <a:extLst>
              <a:ext uri="{FF2B5EF4-FFF2-40B4-BE49-F238E27FC236}">
                <a16:creationId xmlns:a16="http://schemas.microsoft.com/office/drawing/2014/main" id="{9E49F6BC-2C27-559E-BFDD-974A833EB1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6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460631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181</TotalTime>
  <Words>1940</Words>
  <Application>Microsoft Macintosh PowerPoint</Application>
  <PresentationFormat>Niestandardowy</PresentationFormat>
  <Paragraphs>226</Paragraphs>
  <Slides>22</Slides>
  <Notes>18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6" baseType="lpstr">
      <vt:lpstr>Arial</vt:lpstr>
      <vt:lpstr>Calibri</vt:lpstr>
      <vt:lpstr>Open Sans</vt:lpstr>
      <vt:lpstr>Motyw pakietu Office</vt:lpstr>
      <vt:lpstr>Planowanie i prowadzenie działań komunikacyjnych w sytuacjach kryzysu wizerunkowego W5 RAPORT I KAMPANIA NAPRAWCZA PO KRYZYSIE Opracował: dr hab. Katarzyna Szalonka, prof. KANS</vt:lpstr>
      <vt:lpstr>Agenda</vt:lpstr>
      <vt:lpstr>Cel</vt:lpstr>
      <vt:lpstr>RAPORT Z SYTUACJI KRYZYSOWEJ</vt:lpstr>
      <vt:lpstr>Po co sporządzać raport?</vt:lpstr>
      <vt:lpstr>Kluczowe elementy raportu</vt:lpstr>
      <vt:lpstr> Analiza błędów i rekomendacje</vt:lpstr>
      <vt:lpstr>Badania reputacyjne po kryzysie</vt:lpstr>
      <vt:lpstr>KAMPANIA NAPRAWCZA</vt:lpstr>
      <vt:lpstr>Co to jest kampania naprawcza?</vt:lpstr>
      <vt:lpstr>Wyznaczanie celów SMART</vt:lpstr>
      <vt:lpstr>Grupy docelowe kampanii</vt:lpstr>
      <vt:lpstr>Działania i narzędzia</vt:lpstr>
      <vt:lpstr>Harmonogram i budżet</vt:lpstr>
      <vt:lpstr>WSKAŹNIKI I MONITORING</vt:lpstr>
      <vt:lpstr>Jak mierzyć skuteczność?</vt:lpstr>
      <vt:lpstr> Przykładowe wskaźniki</vt:lpstr>
      <vt:lpstr> Studium przypadku</vt:lpstr>
      <vt:lpstr>Podsumowanie i dyskusja</vt:lpstr>
      <vt:lpstr>Kluczowe wnioski</vt:lpstr>
      <vt:lpstr>Dyskusja</vt:lpstr>
      <vt:lpstr>Dziękuję!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Adrianna Szalonka</cp:lastModifiedBy>
  <cp:revision>14</cp:revision>
  <dcterms:created xsi:type="dcterms:W3CDTF">2022-06-22T09:40:44Z</dcterms:created>
  <dcterms:modified xsi:type="dcterms:W3CDTF">2025-07-06T20:30:41Z</dcterms:modified>
</cp:coreProperties>
</file>